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9" r:id="rId4"/>
    <p:sldId id="258" r:id="rId5"/>
    <p:sldId id="261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18C2C5-525F-4FC8-A7BE-23B8DEFA9CD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2DD3531-4554-4573-8854-D71BD9A1208F}">
      <dgm:prSet/>
      <dgm:spPr/>
      <dgm:t>
        <a:bodyPr/>
        <a:lstStyle/>
        <a:p>
          <a:pPr>
            <a:defRPr cap="all"/>
          </a:pPr>
          <a:r>
            <a:rPr lang="it-IT" baseline="0"/>
            <a:t>matplotlib: </a:t>
          </a:r>
          <a:r>
            <a:rPr lang="en-US" b="0" i="0" baseline="0"/>
            <a:t>a comprehensive library for creating static, animated, and interactive visualizations in Python.</a:t>
          </a:r>
          <a:endParaRPr lang="en-US"/>
        </a:p>
      </dgm:t>
    </dgm:pt>
    <dgm:pt modelId="{DF08DCCD-1A8D-4B47-B8A5-77603B6A1734}" type="parTrans" cxnId="{87BD7F8D-4003-475F-B8C9-52E12E10798E}">
      <dgm:prSet/>
      <dgm:spPr/>
      <dgm:t>
        <a:bodyPr/>
        <a:lstStyle/>
        <a:p>
          <a:endParaRPr lang="en-US"/>
        </a:p>
      </dgm:t>
    </dgm:pt>
    <dgm:pt modelId="{B6702443-E46A-4109-B0B3-2B718D29D092}" type="sibTrans" cxnId="{87BD7F8D-4003-475F-B8C9-52E12E10798E}">
      <dgm:prSet/>
      <dgm:spPr/>
      <dgm:t>
        <a:bodyPr/>
        <a:lstStyle/>
        <a:p>
          <a:endParaRPr lang="en-US"/>
        </a:p>
      </dgm:t>
    </dgm:pt>
    <dgm:pt modelId="{3D0C9EDF-60B8-4D24-B4AD-885DA69BD795}">
      <dgm:prSet/>
      <dgm:spPr/>
      <dgm:t>
        <a:bodyPr/>
        <a:lstStyle/>
        <a:p>
          <a:pPr>
            <a:defRPr cap="all"/>
          </a:pPr>
          <a:r>
            <a:rPr lang="it-IT" baseline="0"/>
            <a:t>n</a:t>
          </a:r>
          <a:r>
            <a:rPr lang="it-IT" b="0" baseline="0"/>
            <a:t>etworkx: a P</a:t>
          </a:r>
          <a:r>
            <a:rPr lang="en-US" baseline="0"/>
            <a:t>ython package for the creation, manipulation, and study of the structure, dynamics, and functions of complex networks.</a:t>
          </a:r>
          <a:endParaRPr lang="en-US"/>
        </a:p>
      </dgm:t>
    </dgm:pt>
    <dgm:pt modelId="{252846F7-C13F-49EE-BE6C-480340C8CCA9}" type="parTrans" cxnId="{4AF66A82-78C3-4F96-8B66-122391F2EE53}">
      <dgm:prSet/>
      <dgm:spPr/>
      <dgm:t>
        <a:bodyPr/>
        <a:lstStyle/>
        <a:p>
          <a:endParaRPr lang="en-US"/>
        </a:p>
      </dgm:t>
    </dgm:pt>
    <dgm:pt modelId="{B3C650D2-F47E-4082-ADD4-818620872F18}" type="sibTrans" cxnId="{4AF66A82-78C3-4F96-8B66-122391F2EE53}">
      <dgm:prSet/>
      <dgm:spPr/>
      <dgm:t>
        <a:bodyPr/>
        <a:lstStyle/>
        <a:p>
          <a:endParaRPr lang="en-US"/>
        </a:p>
      </dgm:t>
    </dgm:pt>
    <dgm:pt modelId="{CA1BD458-DFE3-45DD-BF72-CA61189FF37C}" type="pres">
      <dgm:prSet presAssocID="{3118C2C5-525F-4FC8-A7BE-23B8DEFA9CDE}" presName="root" presStyleCnt="0">
        <dgm:presLayoutVars>
          <dgm:dir/>
          <dgm:resizeHandles val="exact"/>
        </dgm:presLayoutVars>
      </dgm:prSet>
      <dgm:spPr/>
    </dgm:pt>
    <dgm:pt modelId="{8AD2BBDF-3B60-4CA0-9399-9F9479D7FA67}" type="pres">
      <dgm:prSet presAssocID="{D2DD3531-4554-4573-8854-D71BD9A1208F}" presName="compNode" presStyleCnt="0"/>
      <dgm:spPr/>
    </dgm:pt>
    <dgm:pt modelId="{470F30AE-6A47-477D-8338-E14B7FD384B5}" type="pres">
      <dgm:prSet presAssocID="{D2DD3531-4554-4573-8854-D71BD9A1208F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6A5112C4-35A5-42C4-BE94-F7FEE198B9B0}" type="pres">
      <dgm:prSet presAssocID="{D2DD3531-4554-4573-8854-D71BD9A1208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atore"/>
        </a:ext>
      </dgm:extLst>
    </dgm:pt>
    <dgm:pt modelId="{F3AADF11-95C4-4596-A8D6-ACC0D7DBF3F1}" type="pres">
      <dgm:prSet presAssocID="{D2DD3531-4554-4573-8854-D71BD9A1208F}" presName="spaceRect" presStyleCnt="0"/>
      <dgm:spPr/>
    </dgm:pt>
    <dgm:pt modelId="{7A298B5C-AFAB-48F8-A728-7BFB4EC8BAC3}" type="pres">
      <dgm:prSet presAssocID="{D2DD3531-4554-4573-8854-D71BD9A1208F}" presName="textRect" presStyleLbl="revTx" presStyleIdx="0" presStyleCnt="2">
        <dgm:presLayoutVars>
          <dgm:chMax val="1"/>
          <dgm:chPref val="1"/>
        </dgm:presLayoutVars>
      </dgm:prSet>
      <dgm:spPr/>
    </dgm:pt>
    <dgm:pt modelId="{1D866CD5-325D-4456-8B57-4EAA414158E4}" type="pres">
      <dgm:prSet presAssocID="{B6702443-E46A-4109-B0B3-2B718D29D092}" presName="sibTrans" presStyleCnt="0"/>
      <dgm:spPr/>
    </dgm:pt>
    <dgm:pt modelId="{11D1B662-BF9A-4A1C-83C5-B695A4163CB8}" type="pres">
      <dgm:prSet presAssocID="{3D0C9EDF-60B8-4D24-B4AD-885DA69BD795}" presName="compNode" presStyleCnt="0"/>
      <dgm:spPr/>
    </dgm:pt>
    <dgm:pt modelId="{D2E0C270-B8EF-42F0-AEBA-8A2439AA25E2}" type="pres">
      <dgm:prSet presAssocID="{3D0C9EDF-60B8-4D24-B4AD-885DA69BD795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AD7AC171-FB82-4D30-ABF4-401C2ADF9603}" type="pres">
      <dgm:prSet presAssocID="{3D0C9EDF-60B8-4D24-B4AD-885DA69BD79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e"/>
        </a:ext>
      </dgm:extLst>
    </dgm:pt>
    <dgm:pt modelId="{B1034ECF-60E0-42BE-B5EA-17B75AF3F306}" type="pres">
      <dgm:prSet presAssocID="{3D0C9EDF-60B8-4D24-B4AD-885DA69BD795}" presName="spaceRect" presStyleCnt="0"/>
      <dgm:spPr/>
    </dgm:pt>
    <dgm:pt modelId="{72A9DCF7-0A15-42A9-BE23-7502F8414837}" type="pres">
      <dgm:prSet presAssocID="{3D0C9EDF-60B8-4D24-B4AD-885DA69BD79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4896080-6B4A-401F-8186-0A3D4F57B8DC}" type="presOf" srcId="{3D0C9EDF-60B8-4D24-B4AD-885DA69BD795}" destId="{72A9DCF7-0A15-42A9-BE23-7502F8414837}" srcOrd="0" destOrd="0" presId="urn:microsoft.com/office/officeart/2018/5/layout/IconLeafLabelList"/>
    <dgm:cxn modelId="{4AF66A82-78C3-4F96-8B66-122391F2EE53}" srcId="{3118C2C5-525F-4FC8-A7BE-23B8DEFA9CDE}" destId="{3D0C9EDF-60B8-4D24-B4AD-885DA69BD795}" srcOrd="1" destOrd="0" parTransId="{252846F7-C13F-49EE-BE6C-480340C8CCA9}" sibTransId="{B3C650D2-F47E-4082-ADD4-818620872F18}"/>
    <dgm:cxn modelId="{A5067982-8EFC-4969-8195-46C57DBB7C8E}" type="presOf" srcId="{3118C2C5-525F-4FC8-A7BE-23B8DEFA9CDE}" destId="{CA1BD458-DFE3-45DD-BF72-CA61189FF37C}" srcOrd="0" destOrd="0" presId="urn:microsoft.com/office/officeart/2018/5/layout/IconLeafLabelList"/>
    <dgm:cxn modelId="{87BD7F8D-4003-475F-B8C9-52E12E10798E}" srcId="{3118C2C5-525F-4FC8-A7BE-23B8DEFA9CDE}" destId="{D2DD3531-4554-4573-8854-D71BD9A1208F}" srcOrd="0" destOrd="0" parTransId="{DF08DCCD-1A8D-4B47-B8A5-77603B6A1734}" sibTransId="{B6702443-E46A-4109-B0B3-2B718D29D092}"/>
    <dgm:cxn modelId="{10F709B7-2F19-4E80-A6DB-7BA846E09C1D}" type="presOf" srcId="{D2DD3531-4554-4573-8854-D71BD9A1208F}" destId="{7A298B5C-AFAB-48F8-A728-7BFB4EC8BAC3}" srcOrd="0" destOrd="0" presId="urn:microsoft.com/office/officeart/2018/5/layout/IconLeafLabelList"/>
    <dgm:cxn modelId="{54E5DC8A-4B83-4B04-B19D-911B2005677E}" type="presParOf" srcId="{CA1BD458-DFE3-45DD-BF72-CA61189FF37C}" destId="{8AD2BBDF-3B60-4CA0-9399-9F9479D7FA67}" srcOrd="0" destOrd="0" presId="urn:microsoft.com/office/officeart/2018/5/layout/IconLeafLabelList"/>
    <dgm:cxn modelId="{657DD7B1-103B-4282-A114-98093B7B7ACC}" type="presParOf" srcId="{8AD2BBDF-3B60-4CA0-9399-9F9479D7FA67}" destId="{470F30AE-6A47-477D-8338-E14B7FD384B5}" srcOrd="0" destOrd="0" presId="urn:microsoft.com/office/officeart/2018/5/layout/IconLeafLabelList"/>
    <dgm:cxn modelId="{1A4FDAEB-ACA7-4748-876B-AEB1E15C912E}" type="presParOf" srcId="{8AD2BBDF-3B60-4CA0-9399-9F9479D7FA67}" destId="{6A5112C4-35A5-42C4-BE94-F7FEE198B9B0}" srcOrd="1" destOrd="0" presId="urn:microsoft.com/office/officeart/2018/5/layout/IconLeafLabelList"/>
    <dgm:cxn modelId="{6EB1134E-94B4-4DDA-AC18-39A0ABC90344}" type="presParOf" srcId="{8AD2BBDF-3B60-4CA0-9399-9F9479D7FA67}" destId="{F3AADF11-95C4-4596-A8D6-ACC0D7DBF3F1}" srcOrd="2" destOrd="0" presId="urn:microsoft.com/office/officeart/2018/5/layout/IconLeafLabelList"/>
    <dgm:cxn modelId="{73FCB93F-2513-41FC-9899-C2175DDD9147}" type="presParOf" srcId="{8AD2BBDF-3B60-4CA0-9399-9F9479D7FA67}" destId="{7A298B5C-AFAB-48F8-A728-7BFB4EC8BAC3}" srcOrd="3" destOrd="0" presId="urn:microsoft.com/office/officeart/2018/5/layout/IconLeafLabelList"/>
    <dgm:cxn modelId="{CA4F1384-7E95-41C5-80A2-67A96ABAD389}" type="presParOf" srcId="{CA1BD458-DFE3-45DD-BF72-CA61189FF37C}" destId="{1D866CD5-325D-4456-8B57-4EAA414158E4}" srcOrd="1" destOrd="0" presId="urn:microsoft.com/office/officeart/2018/5/layout/IconLeafLabelList"/>
    <dgm:cxn modelId="{33C544FC-3FD2-4D4B-9F52-9A4E55B9B999}" type="presParOf" srcId="{CA1BD458-DFE3-45DD-BF72-CA61189FF37C}" destId="{11D1B662-BF9A-4A1C-83C5-B695A4163CB8}" srcOrd="2" destOrd="0" presId="urn:microsoft.com/office/officeart/2018/5/layout/IconLeafLabelList"/>
    <dgm:cxn modelId="{8A10C1E9-8B8B-471B-96C3-99E6A9171896}" type="presParOf" srcId="{11D1B662-BF9A-4A1C-83C5-B695A4163CB8}" destId="{D2E0C270-B8EF-42F0-AEBA-8A2439AA25E2}" srcOrd="0" destOrd="0" presId="urn:microsoft.com/office/officeart/2018/5/layout/IconLeafLabelList"/>
    <dgm:cxn modelId="{F8A6A64D-1F58-4A4B-A9D4-3A84B7EC10AB}" type="presParOf" srcId="{11D1B662-BF9A-4A1C-83C5-B695A4163CB8}" destId="{AD7AC171-FB82-4D30-ABF4-401C2ADF9603}" srcOrd="1" destOrd="0" presId="urn:microsoft.com/office/officeart/2018/5/layout/IconLeafLabelList"/>
    <dgm:cxn modelId="{01367E2E-9191-4852-AA9D-3DD84684F489}" type="presParOf" srcId="{11D1B662-BF9A-4A1C-83C5-B695A4163CB8}" destId="{B1034ECF-60E0-42BE-B5EA-17B75AF3F306}" srcOrd="2" destOrd="0" presId="urn:microsoft.com/office/officeart/2018/5/layout/IconLeafLabelList"/>
    <dgm:cxn modelId="{15666898-B754-4F31-A332-A60D7A180A0A}" type="presParOf" srcId="{11D1B662-BF9A-4A1C-83C5-B695A4163CB8}" destId="{72A9DCF7-0A15-42A9-BE23-7502F841483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F30AE-6A47-477D-8338-E14B7FD384B5}">
      <dsp:nvSpPr>
        <dsp:cNvPr id="0" name=""/>
        <dsp:cNvSpPr/>
      </dsp:nvSpPr>
      <dsp:spPr>
        <a:xfrm>
          <a:off x="2337693" y="8991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112C4-35A5-42C4-BE94-F7FEE198B9B0}">
      <dsp:nvSpPr>
        <dsp:cNvPr id="0" name=""/>
        <dsp:cNvSpPr/>
      </dsp:nvSpPr>
      <dsp:spPr>
        <a:xfrm>
          <a:off x="2805693" y="557918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98B5C-AFAB-48F8-A728-7BFB4EC8BAC3}">
      <dsp:nvSpPr>
        <dsp:cNvPr id="0" name=""/>
        <dsp:cNvSpPr/>
      </dsp:nvSpPr>
      <dsp:spPr>
        <a:xfrm>
          <a:off x="1635693" y="296991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200" kern="1200" baseline="0"/>
            <a:t>matplotlib: </a:t>
          </a:r>
          <a:r>
            <a:rPr lang="en-US" sz="1200" b="0" i="0" kern="1200" baseline="0"/>
            <a:t>a comprehensive library for creating static, animated, and interactive visualizations in Python.</a:t>
          </a:r>
          <a:endParaRPr lang="en-US" sz="1200" kern="1200"/>
        </a:p>
      </dsp:txBody>
      <dsp:txXfrm>
        <a:off x="1635693" y="2969918"/>
        <a:ext cx="3600000" cy="720000"/>
      </dsp:txXfrm>
    </dsp:sp>
    <dsp:sp modelId="{D2E0C270-B8EF-42F0-AEBA-8A2439AA25E2}">
      <dsp:nvSpPr>
        <dsp:cNvPr id="0" name=""/>
        <dsp:cNvSpPr/>
      </dsp:nvSpPr>
      <dsp:spPr>
        <a:xfrm>
          <a:off x="6567693" y="8991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AC171-FB82-4D30-ABF4-401C2ADF9603}">
      <dsp:nvSpPr>
        <dsp:cNvPr id="0" name=""/>
        <dsp:cNvSpPr/>
      </dsp:nvSpPr>
      <dsp:spPr>
        <a:xfrm>
          <a:off x="7035694" y="557918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A9DCF7-0A15-42A9-BE23-7502F8414837}">
      <dsp:nvSpPr>
        <dsp:cNvPr id="0" name=""/>
        <dsp:cNvSpPr/>
      </dsp:nvSpPr>
      <dsp:spPr>
        <a:xfrm>
          <a:off x="5865693" y="296991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200" kern="1200" baseline="0"/>
            <a:t>n</a:t>
          </a:r>
          <a:r>
            <a:rPr lang="it-IT" sz="1200" b="0" kern="1200" baseline="0"/>
            <a:t>etworkx: a P</a:t>
          </a:r>
          <a:r>
            <a:rPr lang="en-US" sz="1200" kern="1200" baseline="0"/>
            <a:t>ython package for the creation, manipulation, and study of the structure, dynamics, and functions of complex networks.</a:t>
          </a:r>
          <a:endParaRPr lang="en-US" sz="1200" kern="1200"/>
        </a:p>
      </dsp:txBody>
      <dsp:txXfrm>
        <a:off x="5865693" y="2969918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1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26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46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43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95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97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58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05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94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06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87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10/29/2024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‹N›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29957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762900F-6854-4578-C058-3D2FACB10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3200" y="540000"/>
            <a:ext cx="4500561" cy="4259814"/>
          </a:xfrm>
        </p:spPr>
        <p:txBody>
          <a:bodyPr>
            <a:normAutofit/>
          </a:bodyPr>
          <a:lstStyle/>
          <a:p>
            <a:r>
              <a:rPr lang="it-IT"/>
              <a:t>Exercise</a:t>
            </a:r>
            <a:r>
              <a:rPr lang="it-IT" dirty="0"/>
              <a:t> 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21A8842-B9CB-59C5-79F9-79ADA1B72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3200" y="4988476"/>
            <a:ext cx="4500561" cy="1320249"/>
          </a:xfrm>
        </p:spPr>
        <p:txBody>
          <a:bodyPr>
            <a:normAutofit/>
          </a:bodyPr>
          <a:lstStyle/>
          <a:p>
            <a:r>
              <a:rPr lang="it-IT" dirty="0"/>
              <a:t>Fontana Emanuele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7AF231-444C-44D0-B791-BAFE395E3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1" y="3600"/>
            <a:ext cx="7266875" cy="6854400"/>
            <a:chOff x="4925125" y="3600"/>
            <a:chExt cx="7266875" cy="68544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52793A-5125-41FA-AEF6-96C5463D0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3C1632F-098D-4A05-B248-04B7ABFE0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A85C0F5-DDEB-454E-A0E4-B6F0FB4CA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2F4BC60-EE2D-6C38-94CC-14868EFD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3794214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2BE5A1C-871A-4DFB-7785-07F92A0BC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809500"/>
          </a:xfrm>
        </p:spPr>
        <p:txBody>
          <a:bodyPr anchor="t">
            <a:normAutofit/>
          </a:bodyPr>
          <a:lstStyle/>
          <a:p>
            <a:r>
              <a:rPr lang="it-IT" dirty="0"/>
              <a:t>Python library </a:t>
            </a:r>
            <a:r>
              <a:rPr lang="it-IT"/>
              <a:t>requirements</a:t>
            </a:r>
            <a:endParaRPr lang="it-IT" dirty="0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608706E6-C968-4C50-4813-9467B919F5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1134494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9656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7416F32-9D98-4340-82E8-E90CE00AD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8D85657-6A77-4466-887F-EE948B9CD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7A62DB-71D7-497D-BE1C-933ECB515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DAC2767-A7E3-4697-90F6-443A58314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B23E396-A746-411A-8709-32ABC4DDE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135C986-CB82-4211-A910-D232B9BCA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7F2C8F-CC11-4A18-AA7E-AE8C022CD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00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solidFill>
            <a:srgbClr val="FFFFFF"/>
          </a:solidFill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10952E0-B085-6472-8712-18F95A1E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21819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600" dirty="0"/>
              <a:t>DFA’s representation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F125715-88C9-19F2-0570-814BDFA4C7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947121"/>
            <a:ext cx="4500562" cy="336160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indent="-2700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100" spc="50" dirty="0"/>
              <a:t>The DFA is encoded in JSON and is defined as follows:</a:t>
            </a:r>
          </a:p>
          <a:p>
            <a:pPr marL="171450" indent="-2700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100" spc="50" dirty="0"/>
              <a:t>states: the set of states of the DFA</a:t>
            </a:r>
          </a:p>
          <a:p>
            <a:pPr marL="171450" indent="-2700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100" spc="50" dirty="0"/>
              <a:t>alphabet: the set of acceptable input symbols</a:t>
            </a:r>
          </a:p>
          <a:p>
            <a:pPr marL="171450" indent="-2700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100" spc="50" dirty="0"/>
              <a:t>transitions: the set of transitions. A transition is described as follows:    </a:t>
            </a:r>
          </a:p>
          <a:p>
            <a:pPr marL="171450" indent="-2700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100" spc="50" dirty="0"/>
              <a:t>- from: represents the current state    </a:t>
            </a:r>
          </a:p>
          <a:p>
            <a:pPr marL="171450" indent="-2700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100" spc="50" dirty="0"/>
              <a:t>- to: represents the next state            </a:t>
            </a:r>
          </a:p>
          <a:p>
            <a:pPr marL="171450" indent="-2700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100" spc="50" dirty="0"/>
              <a:t>- input: represents the input that triggers the transition</a:t>
            </a:r>
          </a:p>
          <a:p>
            <a:pPr marL="171450" indent="-2700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100" spc="50" dirty="0" err="1"/>
              <a:t>initial_state</a:t>
            </a:r>
            <a:r>
              <a:rPr lang="en-US" sz="1100" spc="50" dirty="0"/>
              <a:t>: represents the starting state</a:t>
            </a:r>
          </a:p>
          <a:p>
            <a:pPr marL="171450" indent="-2700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100" spc="50" dirty="0" err="1"/>
              <a:t>accepting_states</a:t>
            </a:r>
            <a:r>
              <a:rPr lang="en-US" sz="1100" spc="50" dirty="0"/>
              <a:t>: represents the set of acceptance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2E69B5E-33B1-2A2F-B8EB-B3F114382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5000" y="2321308"/>
            <a:ext cx="3600000" cy="22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40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151621-6EC6-6AD8-D035-C1684FA4E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Python code</a:t>
            </a:r>
          </a:p>
        </p:txBody>
      </p:sp>
      <p:pic>
        <p:nvPicPr>
          <p:cNvPr id="14" name="Segnaposto contenuto 13" descr="Immagine che contiene testo, schermo, schermata, computer&#10;&#10;Descrizione generata automaticamente">
            <a:extLst>
              <a:ext uri="{FF2B5EF4-FFF2-40B4-BE49-F238E27FC236}">
                <a16:creationId xmlns:a16="http://schemas.microsoft.com/office/drawing/2014/main" id="{60EC3A61-D724-AB48-FE7A-BC52974A07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816" y="775295"/>
            <a:ext cx="5125466" cy="6161572"/>
          </a:xfrm>
        </p:spPr>
      </p:pic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CC7C3A4D-EEE8-99B7-9602-05DCDDA22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4630" y="1749599"/>
            <a:ext cx="5437186" cy="4384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code is composed as follows:</a:t>
            </a:r>
          </a:p>
          <a:p>
            <a:r>
              <a:rPr lang="en-US" dirty="0"/>
              <a:t>the function </a:t>
            </a:r>
            <a:r>
              <a:rPr lang="en-US" dirty="0" err="1"/>
              <a:t>fromJSONtoDict</a:t>
            </a:r>
            <a:r>
              <a:rPr lang="en-US" dirty="0"/>
              <a:t> reads the JSON file and converts it into a dictionary</a:t>
            </a:r>
          </a:p>
          <a:p>
            <a:r>
              <a:rPr lang="en-US" dirty="0"/>
              <a:t>the </a:t>
            </a:r>
            <a:r>
              <a:rPr lang="en-US" dirty="0" err="1"/>
              <a:t>draw_dfa</a:t>
            </a:r>
            <a:r>
              <a:rPr lang="en-US" dirty="0"/>
              <a:t> function draws the DFA passed as input parameter (which is the dictionary obtained from the previous function) corresponding to the description. In particular, the initial state is </a:t>
            </a:r>
            <a:r>
              <a:rPr lang="en-US" dirty="0" err="1"/>
              <a:t>coloured</a:t>
            </a:r>
            <a:r>
              <a:rPr lang="en-US" dirty="0"/>
              <a:t> yellow, the final states green and all others grey. </a:t>
            </a:r>
          </a:p>
          <a:p>
            <a:r>
              <a:rPr lang="en-US" dirty="0"/>
              <a:t>the </a:t>
            </a:r>
            <a:r>
              <a:rPr lang="en-US" dirty="0" err="1"/>
              <a:t>run_dfa</a:t>
            </a:r>
            <a:r>
              <a:rPr lang="en-US" dirty="0"/>
              <a:t> function simulates the </a:t>
            </a:r>
            <a:r>
              <a:rPr lang="en-US" dirty="0" err="1"/>
              <a:t>behaviour</a:t>
            </a:r>
            <a:r>
              <a:rPr lang="en-US" dirty="0"/>
              <a:t> of a DFA. It requires as input the DFA to be simulated, as a dictionary, and a string representing the input. The function will print out ACCEPTED if the input is accepted, REJECTED if it is rejected, and INPUT NOT VALID for invalid input (undefined transitions/symbols in input outside the alphabet)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84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F2CB73-2103-9345-087E-26E34223E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EXAMPLE OF EXECUTION</a:t>
            </a:r>
          </a:p>
        </p:txBody>
      </p:sp>
      <p:pic>
        <p:nvPicPr>
          <p:cNvPr id="4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70A15657-7C66-80E8-5403-3848AE69159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9635" y="1454290"/>
            <a:ext cx="8991075" cy="5057346"/>
          </a:xfrm>
        </p:spPr>
      </p:pic>
    </p:spTree>
    <p:extLst>
      <p:ext uri="{BB962C8B-B14F-4D97-AF65-F5344CB8AC3E}">
        <p14:creationId xmlns:p14="http://schemas.microsoft.com/office/powerpoint/2010/main" val="269013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lowVTI">
  <a:themeElements>
    <a:clrScheme name="AnalogousFromRegularSeed_2SEEDS">
      <a:dk1>
        <a:srgbClr val="000000"/>
      </a:dk1>
      <a:lt1>
        <a:srgbClr val="FFFFFF"/>
      </a:lt1>
      <a:dk2>
        <a:srgbClr val="223C28"/>
      </a:dk2>
      <a:lt2>
        <a:srgbClr val="E2E8E6"/>
      </a:lt2>
      <a:accent1>
        <a:srgbClr val="B5375B"/>
      </a:accent1>
      <a:accent2>
        <a:srgbClr val="C749A2"/>
      </a:accent2>
      <a:accent3>
        <a:srgbClr val="C75949"/>
      </a:accent3>
      <a:accent4>
        <a:srgbClr val="37B542"/>
      </a:accent4>
      <a:accent5>
        <a:srgbClr val="43B87F"/>
      </a:accent5>
      <a:accent6>
        <a:srgbClr val="37B5AC"/>
      </a:accent6>
      <a:hlink>
        <a:srgbClr val="319377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277</Words>
  <Application>Microsoft Office PowerPoint</Application>
  <PresentationFormat>Widescreen</PresentationFormat>
  <Paragraphs>21</Paragraphs>
  <Slides>5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Arial</vt:lpstr>
      <vt:lpstr>Avenir Next LT Pro</vt:lpstr>
      <vt:lpstr>Bell MT</vt:lpstr>
      <vt:lpstr>GlowVTI</vt:lpstr>
      <vt:lpstr>Exercise 1</vt:lpstr>
      <vt:lpstr>Python library requirements</vt:lpstr>
      <vt:lpstr>DFA’s representation</vt:lpstr>
      <vt:lpstr>Python code</vt:lpstr>
      <vt:lpstr>EXAMPLE OF EXECUTION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FONTANA EMANUELE</dc:creator>
  <cp:lastModifiedBy>FONTANA EMANUELE</cp:lastModifiedBy>
  <cp:revision>1</cp:revision>
  <dcterms:created xsi:type="dcterms:W3CDTF">2024-10-29T13:17:50Z</dcterms:created>
  <dcterms:modified xsi:type="dcterms:W3CDTF">2024-10-29T13:47:54Z</dcterms:modified>
</cp:coreProperties>
</file>